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317" r:id="rId2"/>
    <p:sldId id="3815" r:id="rId3"/>
    <p:sldId id="3552" r:id="rId4"/>
    <p:sldId id="3816" r:id="rId5"/>
    <p:sldId id="3825" r:id="rId6"/>
    <p:sldId id="3884" r:id="rId7"/>
    <p:sldId id="3885" r:id="rId8"/>
    <p:sldId id="3886" r:id="rId9"/>
    <p:sldId id="3887" r:id="rId10"/>
    <p:sldId id="3888" r:id="rId11"/>
    <p:sldId id="3889" r:id="rId12"/>
    <p:sldId id="3833" r:id="rId13"/>
    <p:sldId id="3882" r:id="rId14"/>
    <p:sldId id="3873" r:id="rId15"/>
  </p:sldIdLst>
  <p:sldSz cx="12192000" cy="6858000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8FD122-33E1-43AA-8054-295BE9A0C396}">
          <p14:sldIdLst>
            <p14:sldId id="317"/>
            <p14:sldId id="3815"/>
            <p14:sldId id="3552"/>
            <p14:sldId id="3816"/>
            <p14:sldId id="3825"/>
            <p14:sldId id="3884"/>
            <p14:sldId id="3885"/>
            <p14:sldId id="3886"/>
            <p14:sldId id="3887"/>
            <p14:sldId id="3888"/>
            <p14:sldId id="3889"/>
            <p14:sldId id="3833"/>
          </p14:sldIdLst>
        </p14:section>
        <p14:section name="Section 1" id="{93187F94-EAB3-4520-BE6B-D0400D0C379B}">
          <p14:sldIdLst>
            <p14:sldId id="3882"/>
            <p14:sldId id="38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D1919"/>
    <a:srgbClr val="003366"/>
    <a:srgbClr val="003399"/>
    <a:srgbClr val="F088A6"/>
    <a:srgbClr val="CCACBF"/>
    <a:srgbClr val="990033"/>
    <a:srgbClr val="F286E5"/>
    <a:srgbClr val="8F43BD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2" autoAdjust="0"/>
    <p:restoredTop sz="71673" autoAdjust="0"/>
  </p:normalViewPr>
  <p:slideViewPr>
    <p:cSldViewPr snapToGrid="0">
      <p:cViewPr varScale="1">
        <p:scale>
          <a:sx n="76" d="100"/>
          <a:sy n="76" d="100"/>
        </p:scale>
        <p:origin x="30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1C845-3EB4-4A24-ACEB-87F139713DAC}" type="datetimeFigureOut">
              <a:rPr lang="en-PH" smtClean="0"/>
              <a:t>15/06/2024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C69F2-5089-44A9-92C8-BAECB103B5A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9850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PH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ENTER(Next)</a:t>
            </a:r>
            <a:endParaRPr lang="en-PH" b="0" dirty="0"/>
          </a:p>
          <a:p>
            <a:endParaRPr lang="en-P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69F2-5089-44A9-92C8-BAECB103B5A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079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69F2-5089-44A9-92C8-BAECB103B5A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95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WILL START FROM ENCODING OF QRS BY UNIT DP BASED ON OFFICERS DATA FOUND IN THEIR RESPECTIVE SOI.</a:t>
            </a:r>
          </a:p>
          <a:p>
            <a:endParaRPr lang="en-US" dirty="0"/>
          </a:p>
          <a:p>
            <a:r>
              <a:rPr lang="en-US" dirty="0"/>
              <a:t>THE AUTOMATED QRS WILL DETERMINE IF QRS ENCODED IS FOR O-4,O-5,O-6 POSITION. THE AUTOMATED QRS SYSTEM WILL HANDLE THE COMPUTATION OF QRS TO BE VALIDATED BY OA-1 VALIDATOR FOR O-6 POSITION AND PAFHRMC VALIDATOR FOR O-4 AND O-5 POSITIONS.</a:t>
            </a:r>
          </a:p>
          <a:p>
            <a:endParaRPr lang="en-US" dirty="0"/>
          </a:p>
          <a:p>
            <a:r>
              <a:rPr lang="en-US" dirty="0"/>
              <a:t>VALIDATED QRS WILL FORM PART OF THE QRS DASHBOARD FOR THE PAFBOSO AND PAF SELECTION 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69F2-5089-44A9-92C8-BAECB103B5A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276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SHOWN IS THE SYSTEM SPECIFICATIONS OF THE AUTOMATED QRS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69F2-5089-44A9-92C8-BAECB103B5AD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660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shown is the proposed timeline.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69F2-5089-44A9-92C8-BAECB103B5AD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754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shown is the proposed POE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69F2-5089-44A9-92C8-BAECB103B5AD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3369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331C-702F-68FB-F328-9AF41B249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3A6F97-2318-0EB8-7198-61DBE06A1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73A08-035F-27BB-639F-E7E26615A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1EF3B-EA3C-5335-5BF1-649353014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69F2-5089-44A9-92C8-BAECB103B5AD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9151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5539-70A7-8F99-4A02-272CBFDC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99560-33A3-63A9-6301-B11B9DD87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E6162-7338-EAD2-42CC-0A7784AD7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38F04-133A-9225-B493-118A5B43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69F2-5089-44A9-92C8-BAECB103B5AD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622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22E-D438-EFA1-3AC1-B07B71A5CD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6167" y="1216220"/>
            <a:ext cx="6619407" cy="221278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rgbClr val="25496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8F42B-D024-B1C1-CBBE-96FAF9608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68" y="3429000"/>
            <a:ext cx="6619406" cy="67524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28CD-CBFB-1170-BC03-A8799E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B4CA-44AE-1844-B9A5-88014A6F47B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D0646-0C5D-C6B1-C7F2-0B922CEE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0E3EF-EDC4-EF2B-81CC-55F4973F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043F-781E-2E4C-86E5-A83F7952D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24C9-C324-454D-ED1D-5034067D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E145A-6891-0A40-7275-4E7C6A9DB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76E48-A697-934B-2F1D-0986B448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B4CA-44AE-1844-B9A5-88014A6F47B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939C-4D79-4F4F-2660-F7F42829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CC22-76A5-F0E0-D419-1D1D97F4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043F-781E-2E4C-86E5-A83F7952D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18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E9AC56-8BD2-3F1A-C079-FF1D39B0F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7A039-3ED8-6A86-807B-1040D1896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18F7-3CC7-A3AF-12FD-5D2D886A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B4CA-44AE-1844-B9A5-88014A6F47B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E0C-69B4-9043-9B3F-818DFE82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E7501-E71A-5AB1-E36A-65E6C58A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043F-781E-2E4C-86E5-A83F7952D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3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88985-1B39-A198-4C20-F6D9FEB5E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784" y="248301"/>
            <a:ext cx="12345692" cy="864068"/>
          </a:xfrm>
        </p:spPr>
        <p:txBody>
          <a:bodyPr/>
          <a:lstStyle>
            <a:lvl1pPr>
              <a:defRPr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F94B4-0539-56E0-0F93-F27D473005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9784" y="1573159"/>
            <a:ext cx="11552644" cy="45584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7AA3E-292D-4EA5-6E55-2EF63602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936649" cy="365125"/>
          </a:xfrm>
        </p:spPr>
        <p:txBody>
          <a:bodyPr/>
          <a:lstStyle/>
          <a:p>
            <a:fld id="{D37EB4CA-44AE-1844-B9A5-88014A6F47BC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B581A-62C9-28C2-6B5B-E872582D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0497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1E38F-10F0-EABC-0F18-23232032A863}"/>
              </a:ext>
            </a:extLst>
          </p:cNvPr>
          <p:cNvSpPr txBox="1"/>
          <p:nvPr userDrawn="1"/>
        </p:nvSpPr>
        <p:spPr>
          <a:xfrm>
            <a:off x="11671460" y="6448202"/>
            <a:ext cx="53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03FF82-9120-0D41-9037-8863C72AD6C2}" type="slidenum"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8F0E-53F8-EBE1-5FAD-821B26361386}"/>
              </a:ext>
            </a:extLst>
          </p:cNvPr>
          <p:cNvSpPr txBox="1"/>
          <p:nvPr userDrawn="1"/>
        </p:nvSpPr>
        <p:spPr>
          <a:xfrm>
            <a:off x="303025" y="934777"/>
            <a:ext cx="11738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27496C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CAPABLE    CREDIBLE   SUSTAINABLE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86062-5C9F-1F57-CD5D-4D38176A8FF4}"/>
              </a:ext>
            </a:extLst>
          </p:cNvPr>
          <p:cNvCxnSpPr>
            <a:cxnSpLocks/>
            <a:stCxn id="8" idx="1"/>
          </p:cNvCxnSpPr>
          <p:nvPr userDrawn="1"/>
        </p:nvCxnSpPr>
        <p:spPr>
          <a:xfrm>
            <a:off x="303025" y="1088666"/>
            <a:ext cx="8860408" cy="23703"/>
          </a:xfrm>
          <a:prstGeom prst="line">
            <a:avLst/>
          </a:prstGeom>
          <a:ln w="12700">
            <a:solidFill>
              <a:srgbClr val="274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91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7C221B-D021-1FFA-4516-CED1EAAED82A}"/>
              </a:ext>
            </a:extLst>
          </p:cNvPr>
          <p:cNvCxnSpPr>
            <a:cxnSpLocks/>
          </p:cNvCxnSpPr>
          <p:nvPr userDrawn="1"/>
        </p:nvCxnSpPr>
        <p:spPr>
          <a:xfrm>
            <a:off x="4916774" y="2668249"/>
            <a:ext cx="0" cy="373255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6EF1BD-5493-0117-75DC-EB011AE0A3EF}"/>
              </a:ext>
            </a:extLst>
          </p:cNvPr>
          <p:cNvSpPr txBox="1"/>
          <p:nvPr userDrawn="1"/>
        </p:nvSpPr>
        <p:spPr>
          <a:xfrm>
            <a:off x="1901406" y="6400800"/>
            <a:ext cx="1010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CREDIBLE	 CAPABLE     SUSTAINABLE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10913C8-1B45-C2C8-7411-AD28F04622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1370" y="6327679"/>
            <a:ext cx="537797" cy="44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5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AF1F-79B4-DFD0-ED97-3D1B9F13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045EB-B921-D9A3-A9B1-A8BD51CAF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09D20-5C9F-B400-08F9-712EC668B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C168C-C858-818C-7534-A5A8C8F1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B4CA-44AE-1844-B9A5-88014A6F47B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DD8A7-8B50-2878-2772-9D8942EB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8563E-F381-3737-6820-78EC3C31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043F-781E-2E4C-86E5-A83F7952D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3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F72E-96B2-4B76-72E5-A85EE080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EF584-6346-B11F-8A99-D3DB77118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D8C98-E4EF-434F-D13D-0A572531A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D491D-9FF9-86D4-EC21-508BC76F4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FD57C-0846-FE9E-6816-FBF427BF6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F580F-4F22-6DDA-5072-A9CC006D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B4CA-44AE-1844-B9A5-88014A6F47B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7451A8-EC23-B016-C76C-FF284DE9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CB15B0-9480-33A9-3EF1-D3962EFC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043F-781E-2E4C-86E5-A83F7952D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2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DD1A-FA47-C498-70A6-64F53133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B4AA3-E0E0-DD11-A085-1F6F65EF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B4CA-44AE-1844-B9A5-88014A6F47B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63F6E-70D1-F340-9BF0-217F96502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1DA6B-C0A4-090A-DC02-6C5FDEF9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043F-781E-2E4C-86E5-A83F7952D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A6F01-C6AE-E3DF-0901-53499C18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B4CA-44AE-1844-B9A5-88014A6F47B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982DC-6933-3A09-8914-CCB328ED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9E4A1-8643-C2EC-E305-C1B4BEA7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043F-781E-2E4C-86E5-A83F7952D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6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8A998A-DE05-AC99-B6EA-168CB303B56E}"/>
              </a:ext>
            </a:extLst>
          </p:cNvPr>
          <p:cNvSpPr txBox="1"/>
          <p:nvPr userDrawn="1"/>
        </p:nvSpPr>
        <p:spPr>
          <a:xfrm>
            <a:off x="1266091" y="5795890"/>
            <a:ext cx="430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CAPABLE       CREDIBLE     SUSTAINABLE</a:t>
            </a:r>
          </a:p>
        </p:txBody>
      </p:sp>
    </p:spTree>
    <p:extLst>
      <p:ext uri="{BB962C8B-B14F-4D97-AF65-F5344CB8AC3E}">
        <p14:creationId xmlns:p14="http://schemas.microsoft.com/office/powerpoint/2010/main" val="279518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DF77-121D-3354-D50D-13BD9CB2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0AFA5-0371-5E4F-5014-72260FED3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90E42-AC3E-0A21-CD10-8FD9982B4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D5F87-5FAD-1E3A-8DA6-697C2E00D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B4CA-44AE-1844-B9A5-88014A6F47B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561C8-C715-B3FC-64F4-CE98EB88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94A6-70B1-2267-1E4D-555EBB2C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043F-781E-2E4C-86E5-A83F7952D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781E9B-4AD6-7553-7AAE-054B8C83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3" y="365126"/>
            <a:ext cx="11532431" cy="864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C1D49-D046-7EAD-934C-6374F3682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784" y="1229194"/>
            <a:ext cx="11532432" cy="494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9138C-6C06-9690-5AE4-7AD07F581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EB4CA-44AE-1844-B9A5-88014A6F47BC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AC4AF-EC86-A606-38AA-26AEB1EA5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4FC07-D3CC-F512-62D0-426B3816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0128" y="64013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6A8824-E546-C949-85B1-03869C0E0B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6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5496C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49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49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49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49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49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7.xml"/><Relationship Id="rId7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image" Target="../media/image7.png"/><Relationship Id="rId9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5.xm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8524224B-74E2-3F59-A8A7-8BDD5CF9D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655" y="4444502"/>
            <a:ext cx="5486400" cy="6752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Montserrat" panose="00000500000000000000" pitchFamily="2" charset="0"/>
              </a:rPr>
              <a:t>28 May 2024</a:t>
            </a:r>
            <a:endParaRPr lang="en-PH" sz="32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DB027DB-41FA-8DAC-CB60-3E7FA85F2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7" y="1922946"/>
            <a:ext cx="6376126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</a:rPr>
              <a:t>PROPOSED AUTOMATED QRS</a:t>
            </a:r>
          </a:p>
        </p:txBody>
      </p:sp>
    </p:spTree>
    <p:extLst>
      <p:ext uri="{BB962C8B-B14F-4D97-AF65-F5344CB8AC3E}">
        <p14:creationId xmlns:p14="http://schemas.microsoft.com/office/powerpoint/2010/main" val="128311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CDE8-5E74-7B48-9D0E-F8BE35C0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18065-2D65-1922-0387-BB6F28796B51}"/>
              </a:ext>
            </a:extLst>
          </p:cNvPr>
          <p:cNvSpPr/>
          <p:nvPr/>
        </p:nvSpPr>
        <p:spPr>
          <a:xfrm>
            <a:off x="-3575050" y="5694787"/>
            <a:ext cx="23069550" cy="769540"/>
          </a:xfrm>
          <a:custGeom>
            <a:avLst/>
            <a:gdLst>
              <a:gd name="connsiteX0" fmla="*/ 0 w 21450299"/>
              <a:gd name="connsiteY0" fmla="*/ 0 h 769540"/>
              <a:gd name="connsiteX1" fmla="*/ 10496549 w 21450299"/>
              <a:gd name="connsiteY1" fmla="*/ 0 h 769540"/>
              <a:gd name="connsiteX2" fmla="*/ 11001374 w 21450299"/>
              <a:gd name="connsiteY2" fmla="*/ 295275 h 769540"/>
              <a:gd name="connsiteX3" fmla="*/ 11506199 w 21450299"/>
              <a:gd name="connsiteY3" fmla="*/ 0 h 769540"/>
              <a:gd name="connsiteX4" fmla="*/ 21450299 w 21450299"/>
              <a:gd name="connsiteY4" fmla="*/ 0 h 769540"/>
              <a:gd name="connsiteX5" fmla="*/ 21450299 w 21450299"/>
              <a:gd name="connsiteY5" fmla="*/ 769540 h 769540"/>
              <a:gd name="connsiteX6" fmla="*/ 0 w 21450299"/>
              <a:gd name="connsiteY6" fmla="*/ 769540 h 7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50299" h="769540">
                <a:moveTo>
                  <a:pt x="0" y="0"/>
                </a:moveTo>
                <a:lnTo>
                  <a:pt x="10496549" y="0"/>
                </a:lnTo>
                <a:cubicBezTo>
                  <a:pt x="10496549" y="163076"/>
                  <a:pt x="10722568" y="295275"/>
                  <a:pt x="11001374" y="295275"/>
                </a:cubicBezTo>
                <a:cubicBezTo>
                  <a:pt x="11280181" y="295275"/>
                  <a:pt x="11506199" y="163076"/>
                  <a:pt x="11506199" y="0"/>
                </a:cubicBezTo>
                <a:lnTo>
                  <a:pt x="21450299" y="0"/>
                </a:lnTo>
                <a:lnTo>
                  <a:pt x="21450299" y="769540"/>
                </a:lnTo>
                <a:lnTo>
                  <a:pt x="0" y="76954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Google Shape;869;p29">
            <a:extLst>
              <a:ext uri="{FF2B5EF4-FFF2-40B4-BE49-F238E27FC236}">
                <a16:creationId xmlns:a16="http://schemas.microsoft.com/office/drawing/2014/main" id="{A4DE7517-9864-E467-A252-AA98D736EB9F}"/>
              </a:ext>
            </a:extLst>
          </p:cNvPr>
          <p:cNvSpPr/>
          <p:nvPr/>
        </p:nvSpPr>
        <p:spPr>
          <a:xfrm>
            <a:off x="307229" y="214648"/>
            <a:ext cx="8951072" cy="769540"/>
          </a:xfrm>
          <a:prstGeom prst="chevro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FFFFF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POE</a:t>
            </a:r>
          </a:p>
        </p:txBody>
      </p:sp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8D77E5CE-E158-72C4-46A3-2A788EDB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80452" y="5609958"/>
            <a:ext cx="1411548" cy="939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EB9E9E-2AF7-8B04-1BD1-D7DC1946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64" y="1447577"/>
            <a:ext cx="11991871" cy="2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5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CDE8-5E74-7B48-9D0E-F8BE35C0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18065-2D65-1922-0387-BB6F28796B51}"/>
              </a:ext>
            </a:extLst>
          </p:cNvPr>
          <p:cNvSpPr/>
          <p:nvPr/>
        </p:nvSpPr>
        <p:spPr>
          <a:xfrm>
            <a:off x="-3575050" y="5694787"/>
            <a:ext cx="23069550" cy="769540"/>
          </a:xfrm>
          <a:custGeom>
            <a:avLst/>
            <a:gdLst>
              <a:gd name="connsiteX0" fmla="*/ 0 w 21450299"/>
              <a:gd name="connsiteY0" fmla="*/ 0 h 769540"/>
              <a:gd name="connsiteX1" fmla="*/ 10496549 w 21450299"/>
              <a:gd name="connsiteY1" fmla="*/ 0 h 769540"/>
              <a:gd name="connsiteX2" fmla="*/ 11001374 w 21450299"/>
              <a:gd name="connsiteY2" fmla="*/ 295275 h 769540"/>
              <a:gd name="connsiteX3" fmla="*/ 11506199 w 21450299"/>
              <a:gd name="connsiteY3" fmla="*/ 0 h 769540"/>
              <a:gd name="connsiteX4" fmla="*/ 21450299 w 21450299"/>
              <a:gd name="connsiteY4" fmla="*/ 0 h 769540"/>
              <a:gd name="connsiteX5" fmla="*/ 21450299 w 21450299"/>
              <a:gd name="connsiteY5" fmla="*/ 769540 h 769540"/>
              <a:gd name="connsiteX6" fmla="*/ 0 w 21450299"/>
              <a:gd name="connsiteY6" fmla="*/ 769540 h 7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50299" h="769540">
                <a:moveTo>
                  <a:pt x="0" y="0"/>
                </a:moveTo>
                <a:lnTo>
                  <a:pt x="10496549" y="0"/>
                </a:lnTo>
                <a:cubicBezTo>
                  <a:pt x="10496549" y="163076"/>
                  <a:pt x="10722568" y="295275"/>
                  <a:pt x="11001374" y="295275"/>
                </a:cubicBezTo>
                <a:cubicBezTo>
                  <a:pt x="11280181" y="295275"/>
                  <a:pt x="11506199" y="163076"/>
                  <a:pt x="11506199" y="0"/>
                </a:cubicBezTo>
                <a:lnTo>
                  <a:pt x="21450299" y="0"/>
                </a:lnTo>
                <a:lnTo>
                  <a:pt x="21450299" y="769540"/>
                </a:lnTo>
                <a:lnTo>
                  <a:pt x="0" y="76954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Google Shape;869;p29">
            <a:extLst>
              <a:ext uri="{FF2B5EF4-FFF2-40B4-BE49-F238E27FC236}">
                <a16:creationId xmlns:a16="http://schemas.microsoft.com/office/drawing/2014/main" id="{A4DE7517-9864-E467-A252-AA98D736EB9F}"/>
              </a:ext>
            </a:extLst>
          </p:cNvPr>
          <p:cNvSpPr/>
          <p:nvPr/>
        </p:nvSpPr>
        <p:spPr>
          <a:xfrm>
            <a:off x="307229" y="214648"/>
            <a:ext cx="8951072" cy="769540"/>
          </a:xfrm>
          <a:prstGeom prst="chevro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FFFFF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RECOMMENDATION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FD33E-4576-0BFB-FB4D-521CA0384544}"/>
              </a:ext>
            </a:extLst>
          </p:cNvPr>
          <p:cNvSpPr txBox="1"/>
          <p:nvPr/>
        </p:nvSpPr>
        <p:spPr>
          <a:xfrm>
            <a:off x="878773" y="2460991"/>
            <a:ext cx="10260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Approval of the proposed POE for the development of the Automated QRS.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092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FF1F2-A683-A3B2-A6BB-B45EF8C7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E1F48F8-FBDE-ED2C-DA06-AEDC8846F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23" y="-1"/>
            <a:ext cx="12388362" cy="714805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D0BEDD-3470-3659-D2A1-7D9A4A9C5C06}"/>
              </a:ext>
            </a:extLst>
          </p:cNvPr>
          <p:cNvSpPr txBox="1"/>
          <p:nvPr/>
        </p:nvSpPr>
        <p:spPr>
          <a:xfrm>
            <a:off x="806710" y="726480"/>
            <a:ext cx="5528441" cy="2702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 OF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03830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2AAE-0AD9-9326-A4CB-FED97539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4" y="2996966"/>
            <a:ext cx="11481216" cy="864068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OPEN FORUM</a:t>
            </a:r>
          </a:p>
        </p:txBody>
      </p:sp>
    </p:spTree>
    <p:extLst>
      <p:ext uri="{BB962C8B-B14F-4D97-AF65-F5344CB8AC3E}">
        <p14:creationId xmlns:p14="http://schemas.microsoft.com/office/powerpoint/2010/main" val="347779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A4BC2-A641-F5DD-D8E2-4E09D7B9B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EEDC68-249D-DD69-6A83-E4C8D863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23" y="-1"/>
            <a:ext cx="12388362" cy="714805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AF9218D-5B4F-CDE3-6977-A8E0523AB175}"/>
              </a:ext>
            </a:extLst>
          </p:cNvPr>
          <p:cNvSpPr txBox="1"/>
          <p:nvPr/>
        </p:nvSpPr>
        <p:spPr>
          <a:xfrm>
            <a:off x="806710" y="726480"/>
            <a:ext cx="5528441" cy="2702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 OF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854304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9;p29">
            <a:extLst>
              <a:ext uri="{FF2B5EF4-FFF2-40B4-BE49-F238E27FC236}">
                <a16:creationId xmlns:a16="http://schemas.microsoft.com/office/drawing/2014/main" id="{884D4C12-F60A-F371-E608-EE857AC64073}"/>
              </a:ext>
            </a:extLst>
          </p:cNvPr>
          <p:cNvSpPr/>
          <p:nvPr/>
        </p:nvSpPr>
        <p:spPr>
          <a:xfrm>
            <a:off x="307229" y="214648"/>
            <a:ext cx="8951072" cy="769540"/>
          </a:xfrm>
          <a:prstGeom prst="chevro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FFFFF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3600" b="1" i="0" u="none" strike="noStrike" cap="none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O B J E C T I V E S</a:t>
            </a:r>
            <a:endParaRPr sz="2000" b="1" i="0" u="none" strike="noStrike" cap="none" dirty="0">
              <a:solidFill>
                <a:schemeClr val="bg1"/>
              </a:solidFill>
              <a:latin typeface="Montserrat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30552-72D8-B251-F88F-E659E2F94B14}"/>
              </a:ext>
            </a:extLst>
          </p:cNvPr>
          <p:cNvSpPr txBox="1"/>
          <p:nvPr/>
        </p:nvSpPr>
        <p:spPr>
          <a:xfrm>
            <a:off x="712499" y="1326223"/>
            <a:ext cx="11026420" cy="311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704" indent="-317704" algn="just">
              <a:lnSpc>
                <a:spcPct val="150000"/>
              </a:lnSpc>
              <a:buFont typeface="Wingdings" pitchFamily="2" charset="2"/>
              <a:buChar char="§"/>
            </a:pPr>
            <a:endParaRPr lang="en-PH" sz="3200" dirty="0"/>
          </a:p>
          <a:p>
            <a:pPr marL="317704" indent="-317704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PH" sz="2800" dirty="0">
                <a:latin typeface="Arial" panose="020B0604020202020204" pitchFamily="34" charset="0"/>
                <a:cs typeface="Arial" panose="020B0604020202020204" pitchFamily="34" charset="0"/>
              </a:rPr>
              <a:t>TO PRESENT THE PROPOSED AUTOMATION OF QRS TO BE INTEGRATED IN HRMIS AND SUBSEQUENT APPROVAL OF PROPOSED TIMELINE AND POE</a:t>
            </a:r>
          </a:p>
          <a:p>
            <a:pPr marL="317704" indent="-317704" algn="just">
              <a:buFont typeface="Wingdings" pitchFamily="2" charset="2"/>
              <a:buChar char="§"/>
            </a:pPr>
            <a:endParaRPr lang="en-PH" sz="2224" dirty="0"/>
          </a:p>
        </p:txBody>
      </p:sp>
    </p:spTree>
    <p:extLst>
      <p:ext uri="{BB962C8B-B14F-4D97-AF65-F5344CB8AC3E}">
        <p14:creationId xmlns:p14="http://schemas.microsoft.com/office/powerpoint/2010/main" val="11662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BA458-DF6A-7AA6-FB8F-9C31D8A737A0}"/>
              </a:ext>
            </a:extLst>
          </p:cNvPr>
          <p:cNvSpPr txBox="1"/>
          <p:nvPr/>
        </p:nvSpPr>
        <p:spPr>
          <a:xfrm>
            <a:off x="232427" y="3373922"/>
            <a:ext cx="4514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0000500000000000000" pitchFamily="2" charset="0"/>
                <a:cs typeface="Arial Narrow" panose="020B0604020202020204" pitchFamily="34" charset="0"/>
              </a:rPr>
              <a:t>S</a:t>
            </a:r>
            <a:r>
              <a:rPr lang="en-US" sz="40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cs typeface="Arial Narrow" panose="020B0604020202020204" pitchFamily="34" charset="0"/>
              </a:rPr>
              <a:t>EQUENCE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0000500000000000000" pitchFamily="2" charset="0"/>
                <a:cs typeface="Arial Narrow" panose="020B0604020202020204" pitchFamily="34" charset="0"/>
              </a:rPr>
              <a:t>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0000500000000000000" pitchFamily="2" charset="0"/>
                <a:cs typeface="Arial Narrow" panose="020B0604020202020204" pitchFamily="34" charset="0"/>
              </a:rPr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4C0B8-F264-3465-9A01-93CC6D2FC033}"/>
              </a:ext>
            </a:extLst>
          </p:cNvPr>
          <p:cNvSpPr txBox="1"/>
          <p:nvPr/>
        </p:nvSpPr>
        <p:spPr>
          <a:xfrm>
            <a:off x="5094292" y="2243692"/>
            <a:ext cx="6408041" cy="347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7704" indent="-317704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131" b="1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REFERENCES</a:t>
            </a:r>
          </a:p>
          <a:p>
            <a:pPr marL="317704" indent="-317704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131" b="1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BACKGROUND</a:t>
            </a:r>
          </a:p>
          <a:p>
            <a:pPr marL="317704" indent="-317704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131" b="1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SYSTEM PROCESS FLOWCHART</a:t>
            </a:r>
          </a:p>
          <a:p>
            <a:pPr marL="317704" indent="-317704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131" b="1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SYSTEM SPECIFICATIONS</a:t>
            </a:r>
          </a:p>
          <a:p>
            <a:pPr marL="317704" indent="-317704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131" b="1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PROJECT TIMELINE</a:t>
            </a:r>
          </a:p>
          <a:p>
            <a:pPr marL="317704" indent="-317704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131" b="1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POE</a:t>
            </a:r>
          </a:p>
          <a:p>
            <a:pPr marL="317704" indent="-317704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en-US" sz="2131" b="1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88502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7AA24-6D0D-CF55-3D44-3063C2494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9;p29">
            <a:extLst>
              <a:ext uri="{FF2B5EF4-FFF2-40B4-BE49-F238E27FC236}">
                <a16:creationId xmlns:a16="http://schemas.microsoft.com/office/drawing/2014/main" id="{3A2A48C8-9C5A-939A-B1B9-4B18CF40D7D5}"/>
              </a:ext>
            </a:extLst>
          </p:cNvPr>
          <p:cNvSpPr/>
          <p:nvPr/>
        </p:nvSpPr>
        <p:spPr>
          <a:xfrm>
            <a:off x="307229" y="214648"/>
            <a:ext cx="8951072" cy="769540"/>
          </a:xfrm>
          <a:prstGeom prst="chevro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FFFFF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3600" b="1" i="0" u="none" strike="noStrike" cap="none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R E F E R E N C E S</a:t>
            </a:r>
            <a:endParaRPr sz="2000" b="1" i="0" u="none" strike="noStrike" cap="none" dirty="0">
              <a:solidFill>
                <a:schemeClr val="bg1"/>
              </a:solidFill>
              <a:latin typeface="Montserrat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2E5F7-3278-BECA-0675-0BD53078F83D}"/>
              </a:ext>
            </a:extLst>
          </p:cNvPr>
          <p:cNvSpPr txBox="1"/>
          <p:nvPr/>
        </p:nvSpPr>
        <p:spPr>
          <a:xfrm>
            <a:off x="727140" y="1389968"/>
            <a:ext cx="10779288" cy="453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CIRCULAR NR 06 DATED 22 JUNE 2021, TITLED: OFFICERS PROMOTION SYSTEM IN THE ARMED FORCES OF THE PHILIPPINES</a:t>
            </a:r>
          </a:p>
          <a:p>
            <a:pPr algn="just">
              <a:lnSpc>
                <a:spcPct val="15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GUIDANCE OF THE CSAFP TO THE MAJOR SERVICES TO COME UP WITH A HARMONIZED COMPUTATION OF QRS AMONG THE  MS FOR PROMOTION OF O-4 TO O-6</a:t>
            </a:r>
          </a:p>
        </p:txBody>
      </p:sp>
    </p:spTree>
    <p:extLst>
      <p:ext uri="{BB962C8B-B14F-4D97-AF65-F5344CB8AC3E}">
        <p14:creationId xmlns:p14="http://schemas.microsoft.com/office/powerpoint/2010/main" val="402105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75D28-D00C-A702-2E94-01D27B5E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9;p29">
            <a:extLst>
              <a:ext uri="{FF2B5EF4-FFF2-40B4-BE49-F238E27FC236}">
                <a16:creationId xmlns:a16="http://schemas.microsoft.com/office/drawing/2014/main" id="{6763C4A1-EDB9-A60A-3AE2-002E0BC7D1AD}"/>
              </a:ext>
            </a:extLst>
          </p:cNvPr>
          <p:cNvSpPr/>
          <p:nvPr/>
        </p:nvSpPr>
        <p:spPr>
          <a:xfrm>
            <a:off x="307229" y="214648"/>
            <a:ext cx="8951072" cy="769540"/>
          </a:xfrm>
          <a:prstGeom prst="chevro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FFFFF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B A C K G R O U N D</a:t>
            </a:r>
            <a:endParaRPr sz="2000" b="1" i="0" u="none" strike="noStrike" cap="none" dirty="0">
              <a:solidFill>
                <a:schemeClr val="bg1"/>
              </a:solidFill>
              <a:latin typeface="Montserrat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2EF36E-8AC8-6A44-86C3-F69888A3C132}"/>
              </a:ext>
            </a:extLst>
          </p:cNvPr>
          <p:cNvSpPr/>
          <p:nvPr/>
        </p:nvSpPr>
        <p:spPr>
          <a:xfrm>
            <a:off x="-10394950" y="5694787"/>
            <a:ext cx="23069550" cy="769540"/>
          </a:xfrm>
          <a:custGeom>
            <a:avLst/>
            <a:gdLst>
              <a:gd name="connsiteX0" fmla="*/ 0 w 21450299"/>
              <a:gd name="connsiteY0" fmla="*/ 0 h 769540"/>
              <a:gd name="connsiteX1" fmla="*/ 10496549 w 21450299"/>
              <a:gd name="connsiteY1" fmla="*/ 0 h 769540"/>
              <a:gd name="connsiteX2" fmla="*/ 11001374 w 21450299"/>
              <a:gd name="connsiteY2" fmla="*/ 295275 h 769540"/>
              <a:gd name="connsiteX3" fmla="*/ 11506199 w 21450299"/>
              <a:gd name="connsiteY3" fmla="*/ 0 h 769540"/>
              <a:gd name="connsiteX4" fmla="*/ 21450299 w 21450299"/>
              <a:gd name="connsiteY4" fmla="*/ 0 h 769540"/>
              <a:gd name="connsiteX5" fmla="*/ 21450299 w 21450299"/>
              <a:gd name="connsiteY5" fmla="*/ 769540 h 769540"/>
              <a:gd name="connsiteX6" fmla="*/ 0 w 21450299"/>
              <a:gd name="connsiteY6" fmla="*/ 769540 h 7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50299" h="769540">
                <a:moveTo>
                  <a:pt x="0" y="0"/>
                </a:moveTo>
                <a:lnTo>
                  <a:pt x="10496549" y="0"/>
                </a:lnTo>
                <a:cubicBezTo>
                  <a:pt x="10496549" y="163076"/>
                  <a:pt x="10722568" y="295275"/>
                  <a:pt x="11001374" y="295275"/>
                </a:cubicBezTo>
                <a:cubicBezTo>
                  <a:pt x="11280181" y="295275"/>
                  <a:pt x="11506199" y="163076"/>
                  <a:pt x="11506199" y="0"/>
                </a:cubicBezTo>
                <a:lnTo>
                  <a:pt x="21450299" y="0"/>
                </a:lnTo>
                <a:lnTo>
                  <a:pt x="21450299" y="769540"/>
                </a:lnTo>
                <a:lnTo>
                  <a:pt x="0" y="76954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4FF18D-9FEA-4615-A325-C848A286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5819901"/>
            <a:ext cx="847417" cy="615749"/>
          </a:xfrm>
          <a:prstGeom prst="rect">
            <a:avLst/>
          </a:prstGeom>
        </p:spPr>
      </p:pic>
      <p:pic>
        <p:nvPicPr>
          <p:cNvPr id="31" name="Picture 30">
            <a:hlinkClick r:id="rId3" action="ppaction://hlinksldjump"/>
            <a:extLst>
              <a:ext uri="{FF2B5EF4-FFF2-40B4-BE49-F238E27FC236}">
                <a16:creationId xmlns:a16="http://schemas.microsoft.com/office/drawing/2014/main" id="{FA2FA1D2-4BC9-2846-7176-7879F77D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893" y="5809782"/>
            <a:ext cx="847417" cy="615749"/>
          </a:xfrm>
          <a:prstGeom prst="rect">
            <a:avLst/>
          </a:prstGeom>
        </p:spPr>
      </p:pic>
      <p:pic>
        <p:nvPicPr>
          <p:cNvPr id="32" name="Picture 31">
            <a:hlinkClick r:id="rId5" action="ppaction://hlinksldjump"/>
            <a:extLst>
              <a:ext uri="{FF2B5EF4-FFF2-40B4-BE49-F238E27FC236}">
                <a16:creationId xmlns:a16="http://schemas.microsoft.com/office/drawing/2014/main" id="{EA0436ED-6B94-E2B6-C3A4-852A24529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571" y="5797954"/>
            <a:ext cx="841321" cy="62184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7988AA2-0B48-CEDC-02D3-54FC67705C91}"/>
              </a:ext>
            </a:extLst>
          </p:cNvPr>
          <p:cNvSpPr/>
          <p:nvPr/>
        </p:nvSpPr>
        <p:spPr>
          <a:xfrm>
            <a:off x="307229" y="1488629"/>
            <a:ext cx="11334619" cy="38807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HIGHER HEADQUARTERS INSTRUCTED THE MAJOR SERVICES AND TAS TO ADOPT A STANDARD POINT ALLOCATION PER CRITERIA / FACTORS FOR SELECTION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J1 PRESENTED TO THE SND LAST 05 MAR 24 THE SALIENT POINTS ON THE PROPOSED REVISION OF CIR NR 06: OFFICER PROMOTION SYSTEM AND PROPOSED HARMONIZED MRS FOR O-4 AND O-5 AND QRS FOR O-6</a:t>
            </a:r>
          </a:p>
          <a:p>
            <a:pPr algn="just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SND’s GUIDANCE TO CHANGE GEOGRAPHICAL ASSIGNMENT IN THE PARAMETERS</a:t>
            </a:r>
          </a:p>
          <a:p>
            <a:pPr algn="just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THE CG, PAF APPROVED THE HARMONIZED QRS FOR O-4 TO O-6 ON 30 APRIL 2024</a:t>
            </a:r>
          </a:p>
          <a:p>
            <a:pPr algn="just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70518-6F66-653D-39CC-2E920B4D052C}"/>
              </a:ext>
            </a:extLst>
          </p:cNvPr>
          <p:cNvSpPr txBox="1"/>
          <p:nvPr/>
        </p:nvSpPr>
        <p:spPr>
          <a:xfrm>
            <a:off x="4572000" y="548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Oval 8">
            <a:hlinkClick r:id="rId7" action="ppaction://hlinksldjump"/>
            <a:extLst>
              <a:ext uri="{FF2B5EF4-FFF2-40B4-BE49-F238E27FC236}">
                <a16:creationId xmlns:a16="http://schemas.microsoft.com/office/drawing/2014/main" id="{2852A4ED-865B-D5C5-E47F-7A15450655BA}"/>
              </a:ext>
            </a:extLst>
          </p:cNvPr>
          <p:cNvSpPr/>
          <p:nvPr/>
        </p:nvSpPr>
        <p:spPr>
          <a:xfrm>
            <a:off x="6148425" y="5781116"/>
            <a:ext cx="825735" cy="60598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31750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751A8175-D02D-7F47-5ED1-10EB748BDA19}"/>
              </a:ext>
            </a:extLst>
          </p:cNvPr>
          <p:cNvSpPr/>
          <p:nvPr/>
        </p:nvSpPr>
        <p:spPr>
          <a:xfrm>
            <a:off x="7476477" y="5779138"/>
            <a:ext cx="825735" cy="60598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31750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2" name="Oval 11">
            <a:hlinkClick r:id="rId9" action="ppaction://hlinksldjump"/>
            <a:extLst>
              <a:ext uri="{FF2B5EF4-FFF2-40B4-BE49-F238E27FC236}">
                <a16:creationId xmlns:a16="http://schemas.microsoft.com/office/drawing/2014/main" id="{52AC7EFA-85C0-BDEA-B8E2-BB42CA542A94}"/>
              </a:ext>
            </a:extLst>
          </p:cNvPr>
          <p:cNvSpPr/>
          <p:nvPr/>
        </p:nvSpPr>
        <p:spPr>
          <a:xfrm>
            <a:off x="8804536" y="5789038"/>
            <a:ext cx="825735" cy="60598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31750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2039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CDE8-5E74-7B48-9D0E-F8BE35C0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18065-2D65-1922-0387-BB6F28796B51}"/>
              </a:ext>
            </a:extLst>
          </p:cNvPr>
          <p:cNvSpPr/>
          <p:nvPr/>
        </p:nvSpPr>
        <p:spPr>
          <a:xfrm>
            <a:off x="-3575050" y="5694787"/>
            <a:ext cx="23069550" cy="769540"/>
          </a:xfrm>
          <a:custGeom>
            <a:avLst/>
            <a:gdLst>
              <a:gd name="connsiteX0" fmla="*/ 0 w 21450299"/>
              <a:gd name="connsiteY0" fmla="*/ 0 h 769540"/>
              <a:gd name="connsiteX1" fmla="*/ 10496549 w 21450299"/>
              <a:gd name="connsiteY1" fmla="*/ 0 h 769540"/>
              <a:gd name="connsiteX2" fmla="*/ 11001374 w 21450299"/>
              <a:gd name="connsiteY2" fmla="*/ 295275 h 769540"/>
              <a:gd name="connsiteX3" fmla="*/ 11506199 w 21450299"/>
              <a:gd name="connsiteY3" fmla="*/ 0 h 769540"/>
              <a:gd name="connsiteX4" fmla="*/ 21450299 w 21450299"/>
              <a:gd name="connsiteY4" fmla="*/ 0 h 769540"/>
              <a:gd name="connsiteX5" fmla="*/ 21450299 w 21450299"/>
              <a:gd name="connsiteY5" fmla="*/ 769540 h 769540"/>
              <a:gd name="connsiteX6" fmla="*/ 0 w 21450299"/>
              <a:gd name="connsiteY6" fmla="*/ 769540 h 7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50299" h="769540">
                <a:moveTo>
                  <a:pt x="0" y="0"/>
                </a:moveTo>
                <a:lnTo>
                  <a:pt x="10496549" y="0"/>
                </a:lnTo>
                <a:cubicBezTo>
                  <a:pt x="10496549" y="163076"/>
                  <a:pt x="10722568" y="295275"/>
                  <a:pt x="11001374" y="295275"/>
                </a:cubicBezTo>
                <a:cubicBezTo>
                  <a:pt x="11280181" y="295275"/>
                  <a:pt x="11506199" y="163076"/>
                  <a:pt x="11506199" y="0"/>
                </a:cubicBezTo>
                <a:lnTo>
                  <a:pt x="21450299" y="0"/>
                </a:lnTo>
                <a:lnTo>
                  <a:pt x="21450299" y="769540"/>
                </a:lnTo>
                <a:lnTo>
                  <a:pt x="0" y="76954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Google Shape;869;p29">
            <a:extLst>
              <a:ext uri="{FF2B5EF4-FFF2-40B4-BE49-F238E27FC236}">
                <a16:creationId xmlns:a16="http://schemas.microsoft.com/office/drawing/2014/main" id="{A4DE7517-9864-E467-A252-AA98D736EB9F}"/>
              </a:ext>
            </a:extLst>
          </p:cNvPr>
          <p:cNvSpPr/>
          <p:nvPr/>
        </p:nvSpPr>
        <p:spPr>
          <a:xfrm>
            <a:off x="307229" y="214648"/>
            <a:ext cx="8951072" cy="769540"/>
          </a:xfrm>
          <a:prstGeom prst="chevro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FFFFF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CGPAF APPROVED QRS FOR O-4 TO O-6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B215D-5F4C-9AF3-15F9-41157870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807" y="1142999"/>
            <a:ext cx="4537816" cy="45720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8D77E5CE-E158-72C4-46A3-2A788EDB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80452" y="5609958"/>
            <a:ext cx="1411548" cy="9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9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CDE8-5E74-7B48-9D0E-F8BE35C0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18065-2D65-1922-0387-BB6F28796B51}"/>
              </a:ext>
            </a:extLst>
          </p:cNvPr>
          <p:cNvSpPr/>
          <p:nvPr/>
        </p:nvSpPr>
        <p:spPr>
          <a:xfrm>
            <a:off x="-3575050" y="5694787"/>
            <a:ext cx="23069550" cy="769540"/>
          </a:xfrm>
          <a:custGeom>
            <a:avLst/>
            <a:gdLst>
              <a:gd name="connsiteX0" fmla="*/ 0 w 21450299"/>
              <a:gd name="connsiteY0" fmla="*/ 0 h 769540"/>
              <a:gd name="connsiteX1" fmla="*/ 10496549 w 21450299"/>
              <a:gd name="connsiteY1" fmla="*/ 0 h 769540"/>
              <a:gd name="connsiteX2" fmla="*/ 11001374 w 21450299"/>
              <a:gd name="connsiteY2" fmla="*/ 295275 h 769540"/>
              <a:gd name="connsiteX3" fmla="*/ 11506199 w 21450299"/>
              <a:gd name="connsiteY3" fmla="*/ 0 h 769540"/>
              <a:gd name="connsiteX4" fmla="*/ 21450299 w 21450299"/>
              <a:gd name="connsiteY4" fmla="*/ 0 h 769540"/>
              <a:gd name="connsiteX5" fmla="*/ 21450299 w 21450299"/>
              <a:gd name="connsiteY5" fmla="*/ 769540 h 769540"/>
              <a:gd name="connsiteX6" fmla="*/ 0 w 21450299"/>
              <a:gd name="connsiteY6" fmla="*/ 769540 h 7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50299" h="769540">
                <a:moveTo>
                  <a:pt x="0" y="0"/>
                </a:moveTo>
                <a:lnTo>
                  <a:pt x="10496549" y="0"/>
                </a:lnTo>
                <a:cubicBezTo>
                  <a:pt x="10496549" y="163076"/>
                  <a:pt x="10722568" y="295275"/>
                  <a:pt x="11001374" y="295275"/>
                </a:cubicBezTo>
                <a:cubicBezTo>
                  <a:pt x="11280181" y="295275"/>
                  <a:pt x="11506199" y="163076"/>
                  <a:pt x="11506199" y="0"/>
                </a:cubicBezTo>
                <a:lnTo>
                  <a:pt x="21450299" y="0"/>
                </a:lnTo>
                <a:lnTo>
                  <a:pt x="21450299" y="769540"/>
                </a:lnTo>
                <a:lnTo>
                  <a:pt x="0" y="76954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Google Shape;869;p29">
            <a:extLst>
              <a:ext uri="{FF2B5EF4-FFF2-40B4-BE49-F238E27FC236}">
                <a16:creationId xmlns:a16="http://schemas.microsoft.com/office/drawing/2014/main" id="{A4DE7517-9864-E467-A252-AA98D736EB9F}"/>
              </a:ext>
            </a:extLst>
          </p:cNvPr>
          <p:cNvSpPr/>
          <p:nvPr/>
        </p:nvSpPr>
        <p:spPr>
          <a:xfrm>
            <a:off x="307229" y="214648"/>
            <a:ext cx="8951072" cy="769540"/>
          </a:xfrm>
          <a:prstGeom prst="chevro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FFFFF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SYSTEM PROCESS FLOWCHART</a:t>
            </a:r>
          </a:p>
        </p:txBody>
      </p:sp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8D77E5CE-E158-72C4-46A3-2A788EDB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80452" y="5609958"/>
            <a:ext cx="1411548" cy="93919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4A3DAC3-B21C-1A19-A99A-A5EB63BD0563}"/>
              </a:ext>
            </a:extLst>
          </p:cNvPr>
          <p:cNvGrpSpPr/>
          <p:nvPr/>
        </p:nvGrpSpPr>
        <p:grpSpPr>
          <a:xfrm>
            <a:off x="329784" y="1154820"/>
            <a:ext cx="11196717" cy="4524776"/>
            <a:chOff x="329784" y="1154820"/>
            <a:chExt cx="11196717" cy="4524776"/>
          </a:xfrm>
        </p:grpSpPr>
        <p:pic>
          <p:nvPicPr>
            <p:cNvPr id="4" name="Picture 2" descr="Clerk - Free professions and jobs icons">
              <a:extLst>
                <a:ext uri="{FF2B5EF4-FFF2-40B4-BE49-F238E27FC236}">
                  <a16:creationId xmlns:a16="http://schemas.microsoft.com/office/drawing/2014/main" id="{A963771F-C38E-9984-B110-FBFCDE20B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79" y="2519144"/>
              <a:ext cx="1719740" cy="1719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FF69AD6-CE47-C9AD-D4BF-C51E4AE9FD82}"/>
                </a:ext>
              </a:extLst>
            </p:cNvPr>
            <p:cNvSpPr/>
            <p:nvPr/>
          </p:nvSpPr>
          <p:spPr>
            <a:xfrm>
              <a:off x="2277038" y="2825916"/>
              <a:ext cx="1165412" cy="864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3C42C6-9475-BC0B-C635-FA6889599C98}"/>
                </a:ext>
              </a:extLst>
            </p:cNvPr>
            <p:cNvSpPr txBox="1"/>
            <p:nvPr/>
          </p:nvSpPr>
          <p:spPr>
            <a:xfrm>
              <a:off x="895075" y="2157816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UNIT DP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D01337-FC05-DC2F-4BDF-FBA12AA701BC}"/>
                </a:ext>
              </a:extLst>
            </p:cNvPr>
            <p:cNvSpPr txBox="1"/>
            <p:nvPr/>
          </p:nvSpPr>
          <p:spPr>
            <a:xfrm>
              <a:off x="6079235" y="3001412"/>
              <a:ext cx="664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OA-1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1A45291-9744-2490-9B75-DA4165BC31AE}"/>
                </a:ext>
              </a:extLst>
            </p:cNvPr>
            <p:cNvSpPr/>
            <p:nvPr/>
          </p:nvSpPr>
          <p:spPr>
            <a:xfrm>
              <a:off x="329784" y="4251312"/>
              <a:ext cx="2060926" cy="105375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LOG-IN to HRMIS and encodes QRS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9A493E2-8044-29E9-05CD-D564D177ECDD}"/>
                </a:ext>
              </a:extLst>
            </p:cNvPr>
            <p:cNvSpPr/>
            <p:nvPr/>
          </p:nvSpPr>
          <p:spPr>
            <a:xfrm>
              <a:off x="7256310" y="1904496"/>
              <a:ext cx="2060926" cy="105375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OA-1 encoder logs to HRMIS and validates encoded QRS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37D10E-0275-C400-1297-D66DB4D220DD}"/>
                </a:ext>
              </a:extLst>
            </p:cNvPr>
            <p:cNvSpPr/>
            <p:nvPr/>
          </p:nvSpPr>
          <p:spPr>
            <a:xfrm>
              <a:off x="1021976" y="1506071"/>
              <a:ext cx="591671" cy="537882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701728-0384-FB8E-5755-EE4CC8060900}"/>
                </a:ext>
              </a:extLst>
            </p:cNvPr>
            <p:cNvSpPr/>
            <p:nvPr/>
          </p:nvSpPr>
          <p:spPr>
            <a:xfrm>
              <a:off x="6158982" y="1154820"/>
              <a:ext cx="591671" cy="537882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8B03547-F307-85C1-FDB4-0E778CB359FD}"/>
                </a:ext>
              </a:extLst>
            </p:cNvPr>
            <p:cNvSpPr/>
            <p:nvPr/>
          </p:nvSpPr>
          <p:spPr>
            <a:xfrm>
              <a:off x="10628985" y="1212103"/>
              <a:ext cx="591671" cy="537882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26" name="Flowchart: Decision 25">
              <a:extLst>
                <a:ext uri="{FF2B5EF4-FFF2-40B4-BE49-F238E27FC236}">
                  <a16:creationId xmlns:a16="http://schemas.microsoft.com/office/drawing/2014/main" id="{295DE6AA-C3CB-5051-0321-E9353438BDBF}"/>
                </a:ext>
              </a:extLst>
            </p:cNvPr>
            <p:cNvSpPr/>
            <p:nvPr/>
          </p:nvSpPr>
          <p:spPr>
            <a:xfrm>
              <a:off x="3514166" y="2539868"/>
              <a:ext cx="1806262" cy="1436096"/>
            </a:xfrm>
            <a:prstGeom prst="flowChartDecision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If QRS = ‘O-6’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55FAED-1721-45A6-1B86-B76B961A0571}"/>
                </a:ext>
              </a:extLst>
            </p:cNvPr>
            <p:cNvGrpSpPr/>
            <p:nvPr/>
          </p:nvGrpSpPr>
          <p:grpSpPr>
            <a:xfrm>
              <a:off x="5705865" y="1730012"/>
              <a:ext cx="1514556" cy="1279919"/>
              <a:chOff x="9861175" y="2522061"/>
              <a:chExt cx="1950840" cy="171973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B9A7BF8-9DF0-6163-EFC7-2E0FFEA5E200}"/>
                  </a:ext>
                </a:extLst>
              </p:cNvPr>
              <p:cNvGrpSpPr/>
              <p:nvPr/>
            </p:nvGrpSpPr>
            <p:grpSpPr>
              <a:xfrm>
                <a:off x="9861175" y="2522061"/>
                <a:ext cx="1950840" cy="1719739"/>
                <a:chOff x="6545644" y="4460547"/>
                <a:chExt cx="1950840" cy="1719739"/>
              </a:xfrm>
            </p:grpSpPr>
            <p:pic>
              <p:nvPicPr>
                <p:cNvPr id="16" name="Picture 2" descr="Clerk - Free professions and jobs icons">
                  <a:extLst>
                    <a:ext uri="{FF2B5EF4-FFF2-40B4-BE49-F238E27FC236}">
                      <a16:creationId xmlns:a16="http://schemas.microsoft.com/office/drawing/2014/main" id="{8B412838-4C76-1819-6675-2F9BBE9A4B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47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76745" y="4460547"/>
                  <a:ext cx="1719739" cy="17197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6" descr="File - Free icons">
                  <a:extLst>
                    <a:ext uri="{FF2B5EF4-FFF2-40B4-BE49-F238E27FC236}">
                      <a16:creationId xmlns:a16="http://schemas.microsoft.com/office/drawing/2014/main" id="{DCF4F036-CF7A-BE0F-65D0-3C9AEEBC64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45644" y="5089316"/>
                  <a:ext cx="1090970" cy="10909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1581022-3D36-8825-48E6-C39165E2E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7012" y="3536767"/>
                <a:ext cx="654574" cy="65457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3F0486-E727-193B-DB31-BF25014CFA61}"/>
                </a:ext>
              </a:extLst>
            </p:cNvPr>
            <p:cNvGrpSpPr/>
            <p:nvPr/>
          </p:nvGrpSpPr>
          <p:grpSpPr>
            <a:xfrm>
              <a:off x="5697539" y="4220010"/>
              <a:ext cx="1514556" cy="1279919"/>
              <a:chOff x="9861175" y="2522061"/>
              <a:chExt cx="1950840" cy="171973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538E2C2-317A-AFCA-FBA9-69A5CB1BFD84}"/>
                  </a:ext>
                </a:extLst>
              </p:cNvPr>
              <p:cNvGrpSpPr/>
              <p:nvPr/>
            </p:nvGrpSpPr>
            <p:grpSpPr>
              <a:xfrm>
                <a:off x="9861175" y="2522061"/>
                <a:ext cx="1950840" cy="1719739"/>
                <a:chOff x="6545644" y="4460547"/>
                <a:chExt cx="1950840" cy="1719739"/>
              </a:xfrm>
            </p:grpSpPr>
            <p:pic>
              <p:nvPicPr>
                <p:cNvPr id="34" name="Picture 2" descr="Clerk - Free professions and jobs icons">
                  <a:extLst>
                    <a:ext uri="{FF2B5EF4-FFF2-40B4-BE49-F238E27FC236}">
                      <a16:creationId xmlns:a16="http://schemas.microsoft.com/office/drawing/2014/main" id="{CB83E09F-4F83-26F8-0DC8-67CE19E153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47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76745" y="4460547"/>
                  <a:ext cx="1719739" cy="17197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6" descr="File - Free icons">
                  <a:extLst>
                    <a:ext uri="{FF2B5EF4-FFF2-40B4-BE49-F238E27FC236}">
                      <a16:creationId xmlns:a16="http://schemas.microsoft.com/office/drawing/2014/main" id="{B8DF0AAA-0A44-B94E-D32B-6ABF685AA2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45644" y="5089316"/>
                  <a:ext cx="1090970" cy="10909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4C0D574-19C4-4F3E-8B50-BBFFF6016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7012" y="3536767"/>
                <a:ext cx="654574" cy="654574"/>
              </a:xfrm>
              <a:prstGeom prst="rect">
                <a:avLst/>
              </a:prstGeom>
            </p:spPr>
          </p:pic>
        </p:grp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66D654E4-39EB-1017-EC0A-F42179BE008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96449" y="1743039"/>
              <a:ext cx="382052" cy="1164106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A4D36768-AC00-9A9E-9343-8F842262B845}"/>
                </a:ext>
              </a:extLst>
            </p:cNvPr>
            <p:cNvCxnSpPr>
              <a:cxnSpLocks/>
              <a:stCxn id="26" idx="2"/>
              <a:endCxn id="35" idx="1"/>
            </p:cNvCxnSpPr>
            <p:nvPr/>
          </p:nvCxnSpPr>
          <p:spPr>
            <a:xfrm rot="16200000" flipH="1">
              <a:off x="4498425" y="3894836"/>
              <a:ext cx="1117987" cy="1280242"/>
            </a:xfrm>
            <a:prstGeom prst="bentConnector2">
              <a:avLst/>
            </a:prstGeom>
            <a:ln w="539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B087E7-2681-51A4-795F-9244B7CD8353}"/>
                </a:ext>
              </a:extLst>
            </p:cNvPr>
            <p:cNvSpPr txBox="1"/>
            <p:nvPr/>
          </p:nvSpPr>
          <p:spPr>
            <a:xfrm>
              <a:off x="5912976" y="3840486"/>
              <a:ext cx="113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PAFHRMC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6594F55-8385-5041-5A0F-1B01E9B6D56D}"/>
                </a:ext>
              </a:extLst>
            </p:cNvPr>
            <p:cNvSpPr/>
            <p:nvPr/>
          </p:nvSpPr>
          <p:spPr>
            <a:xfrm>
              <a:off x="7225761" y="4308496"/>
              <a:ext cx="2060926" cy="105375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PAFHRMC encoder logs to HRMIS and validates encoded QRS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E2C49D-42C8-BAFB-0F6C-F23F2D61E489}"/>
                </a:ext>
              </a:extLst>
            </p:cNvPr>
            <p:cNvSpPr/>
            <p:nvPr/>
          </p:nvSpPr>
          <p:spPr>
            <a:xfrm>
              <a:off x="4511939" y="1533593"/>
              <a:ext cx="973045" cy="5378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YES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A9AA3B7-50AE-0C79-E498-1B30EE07811D}"/>
                </a:ext>
              </a:extLst>
            </p:cNvPr>
            <p:cNvSpPr/>
            <p:nvPr/>
          </p:nvSpPr>
          <p:spPr>
            <a:xfrm>
              <a:off x="4521836" y="5141714"/>
              <a:ext cx="973045" cy="5378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NO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55DD8A-9513-1A31-E11A-54494DFF8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27084" y="1915476"/>
              <a:ext cx="1059844" cy="105984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930CD1-C6DA-FD4D-044C-3406A2B2FC82}"/>
                </a:ext>
              </a:extLst>
            </p:cNvPr>
            <p:cNvSpPr txBox="1"/>
            <p:nvPr/>
          </p:nvSpPr>
          <p:spPr>
            <a:xfrm>
              <a:off x="10438959" y="2938520"/>
              <a:ext cx="1087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PAFBOSO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494114E-89FC-2281-C46F-922C5720D2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5753" y="2480177"/>
              <a:ext cx="840928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172216-8932-1DA3-306E-05CA129E047B}"/>
                </a:ext>
              </a:extLst>
            </p:cNvPr>
            <p:cNvCxnSpPr>
              <a:cxnSpLocks/>
            </p:cNvCxnSpPr>
            <p:nvPr/>
          </p:nvCxnSpPr>
          <p:spPr>
            <a:xfrm>
              <a:off x="9334187" y="4823501"/>
              <a:ext cx="102164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330E7902-C3CB-8A0D-6802-850655A6C0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2609" y="4312310"/>
            <a:ext cx="1059844" cy="10598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6FE26A5-D5B2-BF2E-DE91-4AF50CDE0346}"/>
              </a:ext>
            </a:extLst>
          </p:cNvPr>
          <p:cNvSpPr txBox="1"/>
          <p:nvPr/>
        </p:nvSpPr>
        <p:spPr>
          <a:xfrm>
            <a:off x="9771967" y="3862818"/>
            <a:ext cx="237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PAF SELECTION BOARD</a:t>
            </a:r>
          </a:p>
        </p:txBody>
      </p:sp>
    </p:spTree>
    <p:extLst>
      <p:ext uri="{BB962C8B-B14F-4D97-AF65-F5344CB8AC3E}">
        <p14:creationId xmlns:p14="http://schemas.microsoft.com/office/powerpoint/2010/main" val="3994359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CDE8-5E74-7B48-9D0E-F8BE35C0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18065-2D65-1922-0387-BB6F28796B51}"/>
              </a:ext>
            </a:extLst>
          </p:cNvPr>
          <p:cNvSpPr/>
          <p:nvPr/>
        </p:nvSpPr>
        <p:spPr>
          <a:xfrm>
            <a:off x="-3575050" y="5694787"/>
            <a:ext cx="23069550" cy="769540"/>
          </a:xfrm>
          <a:custGeom>
            <a:avLst/>
            <a:gdLst>
              <a:gd name="connsiteX0" fmla="*/ 0 w 21450299"/>
              <a:gd name="connsiteY0" fmla="*/ 0 h 769540"/>
              <a:gd name="connsiteX1" fmla="*/ 10496549 w 21450299"/>
              <a:gd name="connsiteY1" fmla="*/ 0 h 769540"/>
              <a:gd name="connsiteX2" fmla="*/ 11001374 w 21450299"/>
              <a:gd name="connsiteY2" fmla="*/ 295275 h 769540"/>
              <a:gd name="connsiteX3" fmla="*/ 11506199 w 21450299"/>
              <a:gd name="connsiteY3" fmla="*/ 0 h 769540"/>
              <a:gd name="connsiteX4" fmla="*/ 21450299 w 21450299"/>
              <a:gd name="connsiteY4" fmla="*/ 0 h 769540"/>
              <a:gd name="connsiteX5" fmla="*/ 21450299 w 21450299"/>
              <a:gd name="connsiteY5" fmla="*/ 769540 h 769540"/>
              <a:gd name="connsiteX6" fmla="*/ 0 w 21450299"/>
              <a:gd name="connsiteY6" fmla="*/ 769540 h 7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50299" h="769540">
                <a:moveTo>
                  <a:pt x="0" y="0"/>
                </a:moveTo>
                <a:lnTo>
                  <a:pt x="10496549" y="0"/>
                </a:lnTo>
                <a:cubicBezTo>
                  <a:pt x="10496549" y="163076"/>
                  <a:pt x="10722568" y="295275"/>
                  <a:pt x="11001374" y="295275"/>
                </a:cubicBezTo>
                <a:cubicBezTo>
                  <a:pt x="11280181" y="295275"/>
                  <a:pt x="11506199" y="163076"/>
                  <a:pt x="11506199" y="0"/>
                </a:cubicBezTo>
                <a:lnTo>
                  <a:pt x="21450299" y="0"/>
                </a:lnTo>
                <a:lnTo>
                  <a:pt x="21450299" y="769540"/>
                </a:lnTo>
                <a:lnTo>
                  <a:pt x="0" y="76954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Google Shape;869;p29">
            <a:extLst>
              <a:ext uri="{FF2B5EF4-FFF2-40B4-BE49-F238E27FC236}">
                <a16:creationId xmlns:a16="http://schemas.microsoft.com/office/drawing/2014/main" id="{A4DE7517-9864-E467-A252-AA98D736EB9F}"/>
              </a:ext>
            </a:extLst>
          </p:cNvPr>
          <p:cNvSpPr/>
          <p:nvPr/>
        </p:nvSpPr>
        <p:spPr>
          <a:xfrm>
            <a:off x="307229" y="214648"/>
            <a:ext cx="8951072" cy="769540"/>
          </a:xfrm>
          <a:prstGeom prst="chevro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FFFFF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SYSTEM SPECIFICATIONS</a:t>
            </a:r>
          </a:p>
        </p:txBody>
      </p:sp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8D77E5CE-E158-72C4-46A3-2A788EDB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80452" y="5609958"/>
            <a:ext cx="1411548" cy="939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248B8-1A50-B868-DBDB-DE5C20FE9DDC}"/>
              </a:ext>
            </a:extLst>
          </p:cNvPr>
          <p:cNvSpPr txBox="1"/>
          <p:nvPr/>
        </p:nvSpPr>
        <p:spPr>
          <a:xfrm>
            <a:off x="1056902" y="1938478"/>
            <a:ext cx="10260281" cy="1961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System: Ubuntu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 Language: Django – Python Framework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Database: </a:t>
            </a:r>
            <a:r>
              <a:rPr lang="en-US" sz="28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Postgresql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2692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CDE8-5E74-7B48-9D0E-F8BE35C0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18065-2D65-1922-0387-BB6F28796B51}"/>
              </a:ext>
            </a:extLst>
          </p:cNvPr>
          <p:cNvSpPr/>
          <p:nvPr/>
        </p:nvSpPr>
        <p:spPr>
          <a:xfrm>
            <a:off x="-3575050" y="5694787"/>
            <a:ext cx="23069550" cy="769540"/>
          </a:xfrm>
          <a:custGeom>
            <a:avLst/>
            <a:gdLst>
              <a:gd name="connsiteX0" fmla="*/ 0 w 21450299"/>
              <a:gd name="connsiteY0" fmla="*/ 0 h 769540"/>
              <a:gd name="connsiteX1" fmla="*/ 10496549 w 21450299"/>
              <a:gd name="connsiteY1" fmla="*/ 0 h 769540"/>
              <a:gd name="connsiteX2" fmla="*/ 11001374 w 21450299"/>
              <a:gd name="connsiteY2" fmla="*/ 295275 h 769540"/>
              <a:gd name="connsiteX3" fmla="*/ 11506199 w 21450299"/>
              <a:gd name="connsiteY3" fmla="*/ 0 h 769540"/>
              <a:gd name="connsiteX4" fmla="*/ 21450299 w 21450299"/>
              <a:gd name="connsiteY4" fmla="*/ 0 h 769540"/>
              <a:gd name="connsiteX5" fmla="*/ 21450299 w 21450299"/>
              <a:gd name="connsiteY5" fmla="*/ 769540 h 769540"/>
              <a:gd name="connsiteX6" fmla="*/ 0 w 21450299"/>
              <a:gd name="connsiteY6" fmla="*/ 769540 h 7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50299" h="769540">
                <a:moveTo>
                  <a:pt x="0" y="0"/>
                </a:moveTo>
                <a:lnTo>
                  <a:pt x="10496549" y="0"/>
                </a:lnTo>
                <a:cubicBezTo>
                  <a:pt x="10496549" y="163076"/>
                  <a:pt x="10722568" y="295275"/>
                  <a:pt x="11001374" y="295275"/>
                </a:cubicBezTo>
                <a:cubicBezTo>
                  <a:pt x="11280181" y="295275"/>
                  <a:pt x="11506199" y="163076"/>
                  <a:pt x="11506199" y="0"/>
                </a:cubicBezTo>
                <a:lnTo>
                  <a:pt x="21450299" y="0"/>
                </a:lnTo>
                <a:lnTo>
                  <a:pt x="21450299" y="769540"/>
                </a:lnTo>
                <a:lnTo>
                  <a:pt x="0" y="76954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Google Shape;869;p29">
            <a:extLst>
              <a:ext uri="{FF2B5EF4-FFF2-40B4-BE49-F238E27FC236}">
                <a16:creationId xmlns:a16="http://schemas.microsoft.com/office/drawing/2014/main" id="{A4DE7517-9864-E467-A252-AA98D736EB9F}"/>
              </a:ext>
            </a:extLst>
          </p:cNvPr>
          <p:cNvSpPr/>
          <p:nvPr/>
        </p:nvSpPr>
        <p:spPr>
          <a:xfrm>
            <a:off x="307229" y="214648"/>
            <a:ext cx="8951072" cy="769540"/>
          </a:xfrm>
          <a:prstGeom prst="chevron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rgbClr val="FFFFF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PROJECT TIMELINE</a:t>
            </a:r>
          </a:p>
        </p:txBody>
      </p:sp>
      <p:graphicFrame>
        <p:nvGraphicFramePr>
          <p:cNvPr id="4" name="Google Shape;185;p10">
            <a:extLst>
              <a:ext uri="{FF2B5EF4-FFF2-40B4-BE49-F238E27FC236}">
                <a16:creationId xmlns:a16="http://schemas.microsoft.com/office/drawing/2014/main" id="{6861D9FA-989C-4825-2ABF-683BB856E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757377"/>
              </p:ext>
            </p:extLst>
          </p:nvPr>
        </p:nvGraphicFramePr>
        <p:xfrm>
          <a:off x="498766" y="1211516"/>
          <a:ext cx="10390910" cy="504678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71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3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3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34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34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17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17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17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171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171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171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171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171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56527">
                <a:tc gridSpan="1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Timeline for the Development of 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Automated QRS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MILESTONE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MAY 2024</a:t>
                      </a:r>
                      <a:endParaRPr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JUN 2024</a:t>
                      </a:r>
                      <a:endParaRPr dirty="0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Arial"/>
                          <a:cs typeface="Arial"/>
                          <a:sym typeface="Arial"/>
                        </a:rPr>
                        <a:t>JUL 2024</a:t>
                      </a:r>
                      <a:endParaRPr lang="en-US" dirty="0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AUG 2024</a:t>
                      </a:r>
                      <a:endParaRPr dirty="0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52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Coordination with  950CEISG for the  development of Automated QRS in the HRMIS.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Identification and creation of a Project Management Team (PMT).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</a:t>
                      </a: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Approval  and issuance of orders for PMT.  </a:t>
                      </a:r>
                      <a:endParaRPr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 PMT members series of meetings </a:t>
                      </a:r>
                      <a:endParaRPr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</a:t>
                      </a: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Development of the Automated QRS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 Presentation of System</a:t>
                      </a:r>
                      <a:endParaRPr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752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Pilot Testing &amp; Debugging &amp; Modification of the System and User Training</a:t>
                      </a:r>
                      <a:endParaRPr sz="9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 Update of the Automated QRS</a:t>
                      </a:r>
                      <a:endParaRPr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9. Presentation to IC4S Board and approval of Automated QRS</a:t>
                      </a:r>
                      <a:endParaRPr sz="9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8752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 Endorsement to CG, PAF for approval of the System prior to launching</a:t>
                      </a:r>
                      <a:endParaRPr sz="9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 Official Launching of the Automated QRS in HRMIS </a:t>
                      </a:r>
                      <a:endParaRPr sz="9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 Implementation of the Automated QRS in HRMIS </a:t>
                      </a:r>
                      <a:endParaRPr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8D77E5CE-E158-72C4-46A3-2A788EDB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70589" y="5849221"/>
            <a:ext cx="1411548" cy="9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09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dirty="0">
            <a:ln>
              <a:solidFill>
                <a:srgbClr val="FF0000"/>
              </a:solidFill>
            </a:ln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29623</TotalTime>
  <Words>562</Words>
  <Application>Microsoft Office PowerPoint</Application>
  <PresentationFormat>Widescreen</PresentationFormat>
  <Paragraphs>92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Arial Narrow</vt:lpstr>
      <vt:lpstr>Calibri</vt:lpstr>
      <vt:lpstr>Montserrat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FORUM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Torres</dc:creator>
  <cp:lastModifiedBy>Jason Marterio</cp:lastModifiedBy>
  <cp:revision>1361</cp:revision>
  <cp:lastPrinted>2024-02-14T19:26:08Z</cp:lastPrinted>
  <dcterms:created xsi:type="dcterms:W3CDTF">2023-02-17T02:50:02Z</dcterms:created>
  <dcterms:modified xsi:type="dcterms:W3CDTF">2024-06-15T07:09:13Z</dcterms:modified>
</cp:coreProperties>
</file>